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</p:sldMasterIdLst>
  <p:notesMasterIdLst>
    <p:notesMasterId r:id="rId9"/>
  </p:notesMasterIdLst>
  <p:handoutMasterIdLst>
    <p:handoutMasterId r:id="rId10"/>
  </p:handoutMasterIdLst>
  <p:sldIdLst>
    <p:sldId id="375" r:id="rId2"/>
    <p:sldId id="461" r:id="rId3"/>
    <p:sldId id="462" r:id="rId4"/>
    <p:sldId id="463" r:id="rId5"/>
    <p:sldId id="464" r:id="rId6"/>
    <p:sldId id="465" r:id="rId7"/>
    <p:sldId id="466" r:id="rId8"/>
  </p:sldIdLst>
  <p:sldSz cx="9144000" cy="6858000" type="screen4x3"/>
  <p:notesSz cx="6797675" cy="9928225"/>
  <p:defaultTextStyle>
    <a:defPPr>
      <a:defRPr lang="ru-RU"/>
    </a:defPPr>
    <a:lvl1pPr algn="r" rtl="0" eaLnBrk="0" fontAlgn="base" hangingPunct="0">
      <a:spcBef>
        <a:spcPct val="20000"/>
      </a:spcBef>
      <a:spcAft>
        <a:spcPts val="600"/>
      </a:spcAft>
      <a:buClr>
        <a:srgbClr val="00FFCC"/>
      </a:buClr>
      <a:buSzPct val="75000"/>
      <a:buFont typeface="Monotype Sorts" pitchFamily="2" charset="2"/>
      <a:buChar char="n"/>
      <a:defRPr sz="25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0" eaLnBrk="0" fontAlgn="base" hangingPunct="0">
      <a:spcBef>
        <a:spcPct val="20000"/>
      </a:spcBef>
      <a:spcAft>
        <a:spcPts val="600"/>
      </a:spcAft>
      <a:buClr>
        <a:srgbClr val="00FFCC"/>
      </a:buClr>
      <a:buSzPct val="75000"/>
      <a:buFont typeface="Monotype Sorts" pitchFamily="2" charset="2"/>
      <a:buChar char="n"/>
      <a:defRPr sz="25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0" eaLnBrk="0" fontAlgn="base" hangingPunct="0">
      <a:spcBef>
        <a:spcPct val="20000"/>
      </a:spcBef>
      <a:spcAft>
        <a:spcPts val="600"/>
      </a:spcAft>
      <a:buClr>
        <a:srgbClr val="00FFCC"/>
      </a:buClr>
      <a:buSzPct val="75000"/>
      <a:buFont typeface="Monotype Sorts" pitchFamily="2" charset="2"/>
      <a:buChar char="n"/>
      <a:defRPr sz="25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0" eaLnBrk="0" fontAlgn="base" hangingPunct="0">
      <a:spcBef>
        <a:spcPct val="20000"/>
      </a:spcBef>
      <a:spcAft>
        <a:spcPts val="600"/>
      </a:spcAft>
      <a:buClr>
        <a:srgbClr val="00FFCC"/>
      </a:buClr>
      <a:buSzPct val="75000"/>
      <a:buFont typeface="Monotype Sorts" pitchFamily="2" charset="2"/>
      <a:buChar char="n"/>
      <a:defRPr sz="25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0" eaLnBrk="0" fontAlgn="base" hangingPunct="0">
      <a:spcBef>
        <a:spcPct val="20000"/>
      </a:spcBef>
      <a:spcAft>
        <a:spcPts val="600"/>
      </a:spcAft>
      <a:buClr>
        <a:srgbClr val="00FFCC"/>
      </a:buClr>
      <a:buSzPct val="75000"/>
      <a:buFont typeface="Monotype Sorts" pitchFamily="2" charset="2"/>
      <a:buChar char="n"/>
      <a:defRPr sz="25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5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5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5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5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showAnimation="0" useTimings="0">
    <p:present/>
    <p:sldAll/>
    <p:penClr>
      <a:schemeClr val="tx1"/>
    </p:penClr>
  </p:showPr>
  <p:clrMru>
    <a:srgbClr val="FFFFFF"/>
    <a:srgbClr val="FF00CC"/>
    <a:srgbClr val="00FFFF"/>
    <a:srgbClr val="6600CC"/>
    <a:srgbClr val="006633"/>
    <a:srgbClr val="00CCCC"/>
    <a:srgbClr val="FFFF00"/>
    <a:srgbClr val="00FFCC"/>
    <a:srgbClr val="33CC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67" autoAdjust="0"/>
    <p:restoredTop sz="86392" autoAdjust="0"/>
  </p:normalViewPr>
  <p:slideViewPr>
    <p:cSldViewPr>
      <p:cViewPr varScale="1">
        <p:scale>
          <a:sx n="116" d="100"/>
          <a:sy n="116" d="100"/>
        </p:scale>
        <p:origin x="-54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91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40" d="100"/>
          <a:sy n="40" d="100"/>
        </p:scale>
        <p:origin x="-1488" y="-96"/>
      </p:cViewPr>
      <p:guideLst>
        <p:guide orient="horz" pos="2345"/>
        <p:guide pos="2855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algn="l" defTabSz="76200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000" i="1"/>
            </a:lvl1pPr>
          </a:lstStyle>
          <a:p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t" anchorCtr="0" compatLnSpc="1">
            <a:prstTxWarp prst="textNoShape">
              <a:avLst/>
            </a:prstTxWarp>
          </a:bodyPr>
          <a:lstStyle>
            <a:lvl1pPr defTabSz="76200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000" i="1"/>
            </a:lvl1pPr>
          </a:lstStyle>
          <a:p>
            <a:endParaRPr lang="ru-RU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5513" y="750888"/>
            <a:ext cx="4946650" cy="37099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0"/>
            <a:r>
              <a:rPr lang="ru-RU" smtClean="0"/>
              <a:t>Второй уровень</a:t>
            </a:r>
          </a:p>
          <a:p>
            <a:pPr lvl="0"/>
            <a:r>
              <a:rPr lang="ru-RU" smtClean="0"/>
              <a:t>Третий уровень</a:t>
            </a:r>
          </a:p>
          <a:p>
            <a:pPr lvl="0"/>
            <a:r>
              <a:rPr lang="ru-RU" smtClean="0"/>
              <a:t>Четвертый уровень</a:t>
            </a:r>
          </a:p>
          <a:p>
            <a:pPr lvl="0"/>
            <a:r>
              <a:rPr lang="ru-RU" smtClean="0"/>
              <a:t>Пятый уровень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algn="l" defTabSz="76200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000" i="1"/>
            </a:lvl1pPr>
          </a:lstStyle>
          <a:p>
            <a:endParaRPr lang="ru-RU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050" tIns="0" rIns="19050" bIns="0" numCol="1" anchor="b" anchorCtr="0" compatLnSpc="1">
            <a:prstTxWarp prst="textNoShape">
              <a:avLst/>
            </a:prstTxWarp>
          </a:bodyPr>
          <a:lstStyle>
            <a:lvl1pPr defTabSz="762000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sz="1000" i="1"/>
            </a:lvl1pPr>
          </a:lstStyle>
          <a:p>
            <a:fld id="{2E183BF2-8A8F-41B9-A8DE-1B2E6F2DA2C7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B58164-E404-43C2-84AD-459BC56326A1}" type="slidenum">
              <a:rPr lang="ru-RU"/>
              <a:pPr/>
              <a:t>1</a:t>
            </a:fld>
            <a:endParaRPr lang="ru-RU"/>
          </a:p>
        </p:txBody>
      </p:sp>
      <p:sp>
        <p:nvSpPr>
          <p:cNvPr id="206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68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ChangeArrowheads="1"/>
          </p:cNvSpPr>
          <p:nvPr/>
        </p:nvSpPr>
        <p:spPr bwMode="ltGray">
          <a:xfrm>
            <a:off x="0" y="0"/>
            <a:ext cx="825500" cy="6858000"/>
          </a:xfrm>
          <a:prstGeom prst="rect">
            <a:avLst/>
          </a:prstGeom>
          <a:solidFill>
            <a:schemeClr val="tx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Щелчок правит образец заголовка</a:t>
            </a:r>
          </a:p>
        </p:txBody>
      </p:sp>
      <p:sp>
        <p:nvSpPr>
          <p:cNvPr id="3584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447800" y="3886200"/>
            <a:ext cx="6400800" cy="1752600"/>
          </a:xfrm>
        </p:spPr>
        <p:txBody>
          <a:bodyPr/>
          <a:lstStyle>
            <a:lvl1pPr marL="0" indent="0" algn="ctr">
              <a:buFont typeface="Monotype Sorts" pitchFamily="2" charset="2"/>
              <a:buNone/>
              <a:defRPr/>
            </a:lvl1pPr>
          </a:lstStyle>
          <a:p>
            <a:r>
              <a:rPr lang="ru-RU"/>
              <a:t>Щелчок правит образец подзаголовка</a:t>
            </a:r>
          </a:p>
        </p:txBody>
      </p:sp>
      <p:sp>
        <p:nvSpPr>
          <p:cNvPr id="35845" name="Rectangle 5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ru-RU"/>
          </a:p>
        </p:txBody>
      </p:sp>
      <p:sp>
        <p:nvSpPr>
          <p:cNvPr id="35846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endParaRPr lang="ru-RU"/>
          </a:p>
        </p:txBody>
      </p:sp>
      <p:sp>
        <p:nvSpPr>
          <p:cNvPr id="35847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rgbClr val="CCECFF"/>
                </a:solidFill>
              </a:defRPr>
            </a:lvl1pPr>
          </a:lstStyle>
          <a:p>
            <a:fld id="{0E1CA4FB-1B47-4EE0-B9EB-FDF19705F14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5848" name="Rectangle 8"/>
          <p:cNvSpPr>
            <a:spLocks noChangeArrowheads="1"/>
          </p:cNvSpPr>
          <p:nvPr/>
        </p:nvSpPr>
        <p:spPr bwMode="ltGray">
          <a:xfrm>
            <a:off x="0" y="3543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5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nimBg="1"/>
      <p:bldP spid="3584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D6A83-FAB7-459C-B8C5-A413997A26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400800" y="457200"/>
            <a:ext cx="2057400" cy="5638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28600" y="457200"/>
            <a:ext cx="6019800" cy="5638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767966-81DC-4DCF-B676-01EA34FDEB0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 preserve="1">
  <p:cSld name="Заголовок, текст и кли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Клип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3096F02-9A26-4888-9F1E-65A51A6CBA8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0251B20-C41F-4230-B96E-9665FDE2AEE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8FB298-0A87-4C84-9141-F3574D0B919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76DD4E-2360-4EE2-945B-49408B38535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334467-5768-49B1-B017-93EFD1E45B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B164EFD-A9C8-495B-952E-4062FE7768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B52E8F6-016A-4706-BCC8-C64D77CC8A2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108656-4421-4083-95FC-6D55D64CAA5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0A34B-1590-47EC-9DC3-08818F70D4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blind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4572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заголовка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Щелчок правит 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 sz="1400"/>
            </a:lvl1pPr>
          </a:lstStyle>
          <a:p>
            <a:endParaRPr lang="ru-RU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 sz="1400"/>
            </a:lvl1pPr>
          </a:lstStyle>
          <a:p>
            <a:endParaRPr lang="ru-RU"/>
          </a:p>
        </p:txBody>
      </p:sp>
      <p:sp>
        <p:nvSpPr>
          <p:cNvPr id="3482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defRPr sz="1400"/>
            </a:lvl1pPr>
          </a:lstStyle>
          <a:p>
            <a:fld id="{0332A5DC-E99E-4AA1-BE8A-334528CB496E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gray">
          <a:xfrm>
            <a:off x="0" y="1638300"/>
            <a:ext cx="3343275" cy="122238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23" grpId="0" animBg="1"/>
    </p:bld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Monotype Sorts" pitchFamily="2" charset="2"/>
        <a:buChar char="n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–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Monotype Sorts" pitchFamily="2" charset="2"/>
        <a:buChar char="n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Monotype Sorts" pitchFamily="2" charset="2"/>
        <a:buChar char="n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audio" Target="../media/audio2.wav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 lIns="92075" tIns="46038" rIns="92075" bIns="46038" anchor="ctr"/>
          <a:lstStyle/>
          <a:p>
            <a:r>
              <a:rPr lang="ru-RU" dirty="0">
                <a:solidFill>
                  <a:srgbClr val="00FFCC"/>
                </a:solidFill>
              </a:rPr>
              <a:t>Задача «Право»  </a:t>
            </a:r>
            <a:br>
              <a:rPr lang="ru-RU" dirty="0">
                <a:solidFill>
                  <a:srgbClr val="00FFCC"/>
                </a:solidFill>
              </a:rPr>
            </a:br>
            <a:endParaRPr lang="ru-RU" sz="2500" dirty="0">
              <a:solidFill>
                <a:srgbClr val="00FFCC"/>
              </a:solidFill>
            </a:endParaRP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7620000" cy="4572000"/>
          </a:xfrm>
          <a:noFill/>
          <a:ln/>
        </p:spPr>
        <p:txBody>
          <a:bodyPr lIns="92075" tIns="46038" rIns="92075" bIns="46038"/>
          <a:lstStyle/>
          <a:p>
            <a:pPr>
              <a:buClr>
                <a:srgbClr val="FFFFFF"/>
              </a:buClr>
            </a:pPr>
            <a:r>
              <a:rPr lang="ru-RU" sz="2800" b="1" dirty="0">
                <a:solidFill>
                  <a:srgbClr val="FFFFFF"/>
                </a:solidFill>
                <a:latin typeface="Times New Roman" pitchFamily="18" charset="0"/>
              </a:rPr>
              <a:t>Ведение базы данных нормативных правовых актов (ввод и корректировка текста, поиск информации, обмен данными)</a:t>
            </a:r>
          </a:p>
          <a:p>
            <a:pPr>
              <a:buClr>
                <a:srgbClr val="FFFFFF"/>
              </a:buClr>
            </a:pPr>
            <a:r>
              <a:rPr lang="ru-RU" sz="2800" b="1" dirty="0">
                <a:solidFill>
                  <a:srgbClr val="FFFFFF"/>
                </a:solidFill>
                <a:latin typeface="Times New Roman" pitchFamily="18" charset="0"/>
              </a:rPr>
              <a:t>Публикация нормативных правовых</a:t>
            </a:r>
            <a:br>
              <a:rPr lang="ru-RU" sz="2800" b="1" dirty="0">
                <a:solidFill>
                  <a:srgbClr val="FFFFFF"/>
                </a:solidFill>
                <a:latin typeface="Times New Roman" pitchFamily="18" charset="0"/>
              </a:rPr>
            </a:br>
            <a:r>
              <a:rPr lang="ru-RU" sz="2800" b="1" dirty="0">
                <a:solidFill>
                  <a:srgbClr val="FFFFFF"/>
                </a:solidFill>
                <a:latin typeface="Times New Roman" pitchFamily="18" charset="0"/>
              </a:rPr>
              <a:t>актов в сети Интернет</a:t>
            </a:r>
          </a:p>
          <a:p>
            <a:pPr>
              <a:buClr>
                <a:srgbClr val="FFFFFF"/>
              </a:buClr>
            </a:pPr>
            <a:r>
              <a:rPr lang="ru-RU" sz="2800" b="1" dirty="0">
                <a:solidFill>
                  <a:srgbClr val="FFFFFF"/>
                </a:solidFill>
                <a:latin typeface="Times New Roman" pitchFamily="18" charset="0"/>
              </a:rPr>
              <a:t>Задание формализованных показателей</a:t>
            </a:r>
          </a:p>
          <a:p>
            <a:pPr>
              <a:buFont typeface="Monotype Sorts" pitchFamily="2" charset="2"/>
              <a:buNone/>
            </a:pPr>
            <a:endParaRPr kumimoji="0" lang="ru-RU" sz="2800" dirty="0">
              <a:effectLst/>
              <a:latin typeface="Times New Roman" pitchFamily="18" charset="0"/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683568" y="1988840"/>
            <a:ext cx="7620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75000"/>
              <a:buFont typeface="Monotype Sorts" pitchFamily="2" charset="2"/>
              <a:buChar char="n"/>
              <a:tabLst/>
              <a:defRPr/>
            </a:pPr>
            <a:r>
              <a:rPr kumimoji="1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Ведение базы данных нормативных правовых актов (ввод и корректировка текста, поиск информации, обмен данными)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75000"/>
              <a:buFont typeface="Monotype Sorts" pitchFamily="2" charset="2"/>
              <a:buChar char="n"/>
              <a:tabLst/>
              <a:defRPr/>
            </a:pPr>
            <a:r>
              <a:rPr kumimoji="1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Публикация нормативных правовых</a:t>
            </a:r>
            <a:br>
              <a:rPr kumimoji="1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</a:br>
            <a:r>
              <a:rPr kumimoji="1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актов в сети Интернет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FFFF"/>
              </a:buClr>
              <a:buSzPct val="75000"/>
              <a:buFont typeface="Monotype Sorts" pitchFamily="2" charset="2"/>
              <a:buChar char="n"/>
              <a:tabLst/>
              <a:defRPr/>
            </a:pPr>
            <a:r>
              <a:rPr kumimoji="1" lang="ru-RU" sz="2800" b="1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Times New Roman" pitchFamily="18" charset="0"/>
                <a:ea typeface="+mn-ea"/>
                <a:cs typeface="+mn-cs"/>
              </a:rPr>
              <a:t>Задание формализованных показателей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Monotype Sorts" pitchFamily="2" charset="2"/>
              <a:buNone/>
              <a:tabLst/>
              <a:defRPr/>
            </a:pPr>
            <a:endParaRPr kumimoji="0" lang="ru-RU" sz="2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>
    <p:rand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Хлыст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Тормоза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5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Тормоза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05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Тормоза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Тормоза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Тормоза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Тормоза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826" grpId="0" autoUpdateAnimBg="0"/>
      <p:bldP spid="205827" grpId="0" build="p" autoUpdateAnimBg="0"/>
      <p:bldP spid="4" grpId="0" build="p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Содержимое 10"/>
          <p:cNvSpPr>
            <a:spLocks noGrp="1"/>
          </p:cNvSpPr>
          <p:nvPr>
            <p:ph idx="4294967295"/>
          </p:nvPr>
        </p:nvSpPr>
        <p:spPr>
          <a:xfrm>
            <a:off x="251520" y="1844824"/>
            <a:ext cx="8712968" cy="482453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365760" indent="-256032" algn="just">
              <a:spcAft>
                <a:spcPts val="0"/>
              </a:spcAft>
              <a:buClr>
                <a:srgbClr val="000099"/>
              </a:buClr>
              <a:buFont typeface="Wingdings 3"/>
              <a:buChar char=""/>
              <a:defRPr/>
            </a:pPr>
            <a:endParaRPr lang="ru-RU" sz="2000" dirty="0" smtClean="0"/>
          </a:p>
          <a:p>
            <a:pPr marL="365760" indent="-256032" algn="just">
              <a:spcAft>
                <a:spcPts val="0"/>
              </a:spcAft>
              <a:buClr>
                <a:srgbClr val="000099"/>
              </a:buClr>
              <a:buFont typeface="Wingdings 3"/>
              <a:buChar char=""/>
              <a:defRPr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федеральные законы;</a:t>
            </a:r>
          </a:p>
          <a:p>
            <a:pPr marL="365760" indent="-256032" algn="just">
              <a:spcAft>
                <a:spcPts val="0"/>
              </a:spcAft>
              <a:buClr>
                <a:srgbClr val="000099"/>
              </a:buClr>
              <a:buFont typeface="Wingdings 3"/>
              <a:buChar char=""/>
              <a:defRPr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законы субъектов Российской Федерации и органов местного самоуправления;</a:t>
            </a:r>
          </a:p>
          <a:p>
            <a:pPr marL="365760" indent="-256032" algn="just">
              <a:spcAft>
                <a:spcPts val="0"/>
              </a:spcAft>
              <a:buClr>
                <a:srgbClr val="000099"/>
              </a:buClr>
              <a:buFont typeface="Wingdings 3"/>
              <a:buChar char=""/>
              <a:defRPr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кодексы;</a:t>
            </a:r>
          </a:p>
          <a:p>
            <a:pPr marL="365760" indent="-256032" algn="just">
              <a:spcAft>
                <a:spcPts val="0"/>
              </a:spcAft>
              <a:buClr>
                <a:srgbClr val="000099"/>
              </a:buClr>
              <a:buFont typeface="Wingdings 3"/>
              <a:buChar char=""/>
              <a:defRPr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уставы муниципальных образований;</a:t>
            </a:r>
          </a:p>
          <a:p>
            <a:pPr marL="365760" indent="-256032" algn="just">
              <a:spcAft>
                <a:spcPts val="0"/>
              </a:spcAft>
              <a:buClr>
                <a:srgbClr val="000099"/>
              </a:buClr>
              <a:buFont typeface="Wingdings 3"/>
              <a:buChar char=""/>
              <a:defRPr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постановления (решения) избирательных комиссий; </a:t>
            </a:r>
          </a:p>
          <a:p>
            <a:pPr marL="365760" indent="-256032" algn="just">
              <a:spcAft>
                <a:spcPts val="0"/>
              </a:spcAft>
              <a:buClr>
                <a:srgbClr val="000099"/>
              </a:buClr>
              <a:buFont typeface="Wingdings 3"/>
              <a:buChar char=""/>
              <a:defRPr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выписки из протоколов заседаний избирательных комиссий;</a:t>
            </a:r>
          </a:p>
          <a:p>
            <a:pPr marL="365760" indent="-256032" algn="just">
              <a:spcAft>
                <a:spcPts val="0"/>
              </a:spcAft>
              <a:buClr>
                <a:srgbClr val="000099"/>
              </a:buClr>
              <a:buFont typeface="Wingdings 3"/>
              <a:buChar char=""/>
              <a:defRPr/>
            </a:pPr>
            <a:r>
              <a:rPr lang="ru-RU" sz="2400" b="1" dirty="0" smtClean="0">
                <a:solidFill>
                  <a:schemeClr val="accent4">
                    <a:lumMod val="75000"/>
                  </a:schemeClr>
                </a:solidFill>
                <a:effectLst/>
                <a:latin typeface="Times New Roman" pitchFamily="18" charset="0"/>
                <a:cs typeface="Times New Roman" pitchFamily="18" charset="0"/>
              </a:rPr>
              <a:t>уставы зарегистрированных политических партий, имеющих право участвовать в выборах.</a:t>
            </a:r>
          </a:p>
          <a:p>
            <a:pPr marL="365760" indent="-256032" algn="just">
              <a:spcAft>
                <a:spcPts val="0"/>
              </a:spcAft>
              <a:buClr>
                <a:srgbClr val="000099"/>
              </a:buClr>
              <a:buNone/>
              <a:defRPr/>
            </a:pPr>
            <a:endParaRPr lang="ru-RU" sz="1700" b="1" dirty="0" smtClean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68952" cy="108012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anchor="ctr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100" dirty="0" smtClean="0">
                <a:solidFill>
                  <a:schemeClr val="accent4">
                    <a:lumMod val="75000"/>
                  </a:schemeClr>
                </a:solidFill>
              </a:rPr>
              <a:t>Виды документов, вводимых в задачу «Право» ГАС «Выборы»</a:t>
            </a:r>
            <a:r>
              <a:rPr lang="ru-RU" sz="3200" dirty="0" smtClean="0"/>
              <a:t/>
            </a:r>
            <a:br>
              <a:rPr lang="ru-RU" sz="3200" dirty="0" smtClean="0"/>
            </a:br>
            <a:endParaRPr lang="ru-RU" sz="3100" dirty="0">
              <a:solidFill>
                <a:schemeClr val="bg2">
                  <a:lumMod val="2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324528" cy="83671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sz="36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Задание формализованных показателей</a:t>
            </a: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0" y="996690"/>
          <a:ext cx="9324528" cy="58166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41469"/>
                <a:gridCol w="3083059"/>
              </a:tblGrid>
              <a:tr h="648071">
                <a:tc>
                  <a:txBody>
                    <a:bodyPr/>
                    <a:lstStyle/>
                    <a:p>
                      <a:r>
                        <a:rPr lang="ru-RU" sz="19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Минимальный возраст кандидата на должность (лет)</a:t>
                      </a:r>
                      <a:endParaRPr lang="ru-RU" sz="19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9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«Кандидат/Депутат»</a:t>
                      </a:r>
                      <a:endParaRPr lang="ru-RU" sz="1900" dirty="0">
                        <a:solidFill>
                          <a:schemeClr val="accent4">
                            <a:lumMod val="7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09559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9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Запрет самовыдвижения кандидата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9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«Кандидат/Депутат»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4101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9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Срок официального опубликования результатов выборов (число дней от даты голосования)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9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«Кадры»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443080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9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Использование КОИБ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9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«Итоги»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541015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9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Признак проведения голосования по открепительным удостоверениям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9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«Итоги»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91361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9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Предельная сумма расходов (в рублях) из фонда кандидата (с учетом индексации)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9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«Контроль избирательных фондов»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89105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9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Минимальное число членов инициативной группы для отзыва избранного должностного лица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9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«Планирование»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  <a:tr h="742567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ru-RU" sz="19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Код условия избрания кандидата на должность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900" b="1" kern="1200" dirty="0" smtClean="0">
                          <a:solidFill>
                            <a:schemeClr val="accent4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«Планирование»</a:t>
                      </a:r>
                    </a:p>
                    <a:p>
                      <a:pPr marL="0" algn="l" defTabSz="914400" rtl="0" eaLnBrk="1" latinLnBrk="0" hangingPunct="1"/>
                      <a:endParaRPr lang="ru-RU" sz="1900" b="1" kern="1200" dirty="0" smtClean="0">
                        <a:solidFill>
                          <a:schemeClr val="accent4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blinds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16832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ru-RU" sz="2800" b="1" dirty="0" smtClean="0">
                <a:solidFill>
                  <a:srgbClr val="00B0F0"/>
                </a:solidFill>
              </a:rPr>
              <a:t>Регламент</a:t>
            </a:r>
            <a:r>
              <a:rPr lang="ru-RU" sz="1200" dirty="0" smtClean="0">
                <a:solidFill>
                  <a:srgbClr val="00B0F0"/>
                </a:solidFill>
              </a:rPr>
              <a:t/>
            </a:r>
            <a:br>
              <a:rPr lang="ru-RU" sz="1200" dirty="0" smtClean="0">
                <a:solidFill>
                  <a:srgbClr val="00B0F0"/>
                </a:solidFill>
              </a:rPr>
            </a:br>
            <a:r>
              <a:rPr lang="ru-RU" sz="1200" dirty="0" smtClean="0">
                <a:solidFill>
                  <a:srgbClr val="00B0F0"/>
                </a:solidFill>
              </a:rPr>
              <a:t>(утвержденный Постановлением ЦИК России от 31 июля 2013 года №185/1287-6 «О Регламенте использования Государственной автоматизированной системы Российской Федерации «Выборы» для решения задач, связанных с автоматизацией избирательных процессов и обеспечением деятельности избирательных комиссий в части информирования о нормативных правовых и иных актах, связанных с организацией и проведением выборов, референдумов, отзывов» с изменениями, внесенными постановлением ЦИК от 02 декабря 2015 г.  №316/1809-6)</a:t>
            </a:r>
            <a:r>
              <a:rPr lang="ru-RU" sz="1200" dirty="0" smtClean="0"/>
              <a:t/>
            </a:r>
            <a:br>
              <a:rPr lang="ru-RU" sz="1200" dirty="0" smtClean="0"/>
            </a:br>
            <a:endParaRPr lang="ru-RU" sz="1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-108520" y="1981200"/>
            <a:ext cx="9361040" cy="4876800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buNone/>
            </a:pPr>
            <a:r>
              <a:rPr lang="ru-RU" sz="1000" dirty="0" smtClean="0"/>
              <a:t> </a:t>
            </a:r>
          </a:p>
          <a:p>
            <a:pPr algn="just"/>
            <a:r>
              <a:rPr lang="ru-RU" sz="1800" dirty="0" smtClean="0">
                <a:solidFill>
                  <a:srgbClr val="0070C0"/>
                </a:solidFill>
              </a:rPr>
              <a:t>п.2.5 В избирательной комиссии субъекта Российской Федерации, территориальной избирательной комиссии, избирательной комиссии муниципального образования ввод информации в задачу «Право» ГАС «Выборы» осуществляется лицами из числа членов соответствующей избирательной комиссии с правом решающего голоса, сотрудников ее аппарата, системных администраторов, обеспечивающих эксплуатацию КСА в соответствующей избирательной комиссии, определенными председателем соответствующей избирательной комиссии.</a:t>
            </a:r>
          </a:p>
          <a:p>
            <a:pPr algn="just"/>
            <a:r>
              <a:rPr lang="ru-RU" sz="1800" dirty="0" err="1" smtClean="0">
                <a:solidFill>
                  <a:srgbClr val="0070C0"/>
                </a:solidFill>
              </a:rPr>
              <a:t>пп</a:t>
            </a:r>
            <a:r>
              <a:rPr lang="ru-RU" sz="1800" dirty="0" smtClean="0">
                <a:solidFill>
                  <a:srgbClr val="0070C0"/>
                </a:solidFill>
              </a:rPr>
              <a:t>. 2.7 и 2.8 Председатель избирательной комиссии субъекта Российской Федерации, территориальной избирательной комиссии, избирательной комиссии муниципального образования осуществляет контроль за соблюдением установленного порядка и своевременностью выполнения технологических операций по формированию и ведению базы данных задачи «Право» ГАС «Выборы» на КСА избирательной комиссии субъекта Российской Федерации.</a:t>
            </a:r>
          </a:p>
          <a:p>
            <a:pPr algn="just">
              <a:buNone/>
            </a:pPr>
            <a:endParaRPr lang="ru-RU" sz="1800" dirty="0" smtClean="0"/>
          </a:p>
          <a:p>
            <a:pPr algn="just"/>
            <a:endParaRPr lang="ru-RU" sz="1600" dirty="0"/>
          </a:p>
        </p:txBody>
      </p:sp>
    </p:spTree>
  </p:cSld>
  <p:clrMapOvr>
    <a:masterClrMapping/>
  </p:clrMapOvr>
  <p:transition>
    <p:blind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3975" y="-40481"/>
            <a:ext cx="9251950" cy="693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3975" y="-40481"/>
            <a:ext cx="9251950" cy="693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53975" y="-40481"/>
            <a:ext cx="9251950" cy="6938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blinds/>
  </p:transition>
</p:sld>
</file>

<file path=ppt/theme/theme1.xml><?xml version="1.0" encoding="utf-8"?>
<a:theme xmlns:a="http://schemas.openxmlformats.org/drawingml/2006/main" name="Водоворот">
  <a:themeElements>
    <a:clrScheme name="Другая 1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365BB0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Водоворот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>
            <a:srgbClr val="00FFCC"/>
          </a:buClr>
          <a:buSzPct val="75000"/>
          <a:buFont typeface="Monotype Sorts" pitchFamily="2" charset="2"/>
          <a:buChar char="n"/>
          <a:tabLst/>
          <a:defRPr kumimoji="0" lang="ru-RU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ts val="600"/>
          </a:spcAft>
          <a:buClr>
            <a:srgbClr val="00FFCC"/>
          </a:buClr>
          <a:buSzPct val="75000"/>
          <a:buFont typeface="Monotype Sorts" pitchFamily="2" charset="2"/>
          <a:buChar char="n"/>
          <a:tabLst/>
          <a:defRPr kumimoji="0" lang="ru-RU" sz="25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Водоворот 1">
        <a:dk1>
          <a:srgbClr val="000066"/>
        </a:dk1>
        <a:lt1>
          <a:srgbClr val="CCECFF"/>
        </a:lt1>
        <a:dk2>
          <a:srgbClr val="0000CC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AAAAE2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оворот 2">
        <a:dk1>
          <a:srgbClr val="000066"/>
        </a:dk1>
        <a:lt1>
          <a:srgbClr val="CCECFF"/>
        </a:lt1>
        <a:dk2>
          <a:srgbClr val="6699FF"/>
        </a:dk2>
        <a:lt2>
          <a:srgbClr val="CCFFFF"/>
        </a:lt2>
        <a:accent1>
          <a:srgbClr val="CC99FF"/>
        </a:accent1>
        <a:accent2>
          <a:srgbClr val="9999FF"/>
        </a:accent2>
        <a:accent3>
          <a:srgbClr val="B8CAFF"/>
        </a:accent3>
        <a:accent4>
          <a:srgbClr val="AEC9DA"/>
        </a:accent4>
        <a:accent5>
          <a:srgbClr val="E2CAFF"/>
        </a:accent5>
        <a:accent6>
          <a:srgbClr val="8A8AE7"/>
        </a:accent6>
        <a:hlink>
          <a:srgbClr val="99CCFF"/>
        </a:hlink>
        <a:folHlink>
          <a:srgbClr val="0066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Водоворот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14564</TotalTime>
  <Words>195</Words>
  <Application>Microsoft Office PowerPoint</Application>
  <PresentationFormat>Экран (4:3)</PresentationFormat>
  <Paragraphs>38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Водоворот</vt:lpstr>
      <vt:lpstr>Задача «Право»   </vt:lpstr>
      <vt:lpstr>Виды документов, вводимых в задачу «Право» ГАС «Выборы» </vt:lpstr>
      <vt:lpstr>Задание формализованных показателей</vt:lpstr>
      <vt:lpstr>Регламент (утвержденный Постановлением ЦИК России от 31 июля 2013 года №185/1287-6 «О Регламенте использования Государственной автоматизированной системы Российской Федерации «Выборы» для решения задач, связанных с автоматизацией избирательных процессов и обеспечением деятельности избирательных комиссий в части информирования о нормативных правовых и иных актах, связанных с организацией и проведением выборов, референдумов, отзывов» с изменениями, внесенными постановлением ЦИК от 02 декабря 2015 г.  №316/1809-6) 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ВЕСЁЛЫЙ СЛОНЁНОК</dc:title>
  <dc:creator>Камша И М.</dc:creator>
  <cp:lastModifiedBy>USER</cp:lastModifiedBy>
  <cp:revision>220</cp:revision>
  <cp:lastPrinted>2001-09-24T09:05:56Z</cp:lastPrinted>
  <dcterms:created xsi:type="dcterms:W3CDTF">1995-11-07T22:49:56Z</dcterms:created>
  <dcterms:modified xsi:type="dcterms:W3CDTF">2017-10-30T08:54:26Z</dcterms:modified>
</cp:coreProperties>
</file>